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8" r:id="rId2"/>
    <p:sldId id="354" r:id="rId3"/>
    <p:sldId id="349" r:id="rId4"/>
    <p:sldId id="309" r:id="rId5"/>
    <p:sldId id="268" r:id="rId6"/>
    <p:sldId id="325" r:id="rId7"/>
    <p:sldId id="336" r:id="rId8"/>
    <p:sldId id="280" r:id="rId9"/>
    <p:sldId id="299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CD2D2CA-A516-4D48-8912-76E2DBCAA0BD}" type="datetime1">
              <a:rPr lang="zh-CN" altLang="en-US"/>
              <a:pPr>
                <a:defRPr/>
              </a:pPr>
              <a:t>2024/8/22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en-US"/>
              <a:t>第二级</a:t>
            </a:r>
          </a:p>
          <a:p>
            <a:pPr>
              <a:buFontTx/>
              <a:buNone/>
              <a:defRPr/>
            </a:pPr>
            <a:r>
              <a:rPr lang="zh-CN" altLang="en-US"/>
              <a:t>第三级</a:t>
            </a:r>
          </a:p>
          <a:p>
            <a:pPr>
              <a:buFontTx/>
              <a:buNone/>
              <a:defRPr/>
            </a:pPr>
            <a:r>
              <a:rPr lang="zh-CN" altLang="en-US"/>
              <a:t>第四级</a:t>
            </a:r>
          </a:p>
          <a:p>
            <a:pPr>
              <a:buFontTx/>
              <a:buNone/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6F3E818-7A8A-458E-93B1-7C09753CDB0A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293069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828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70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6693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52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75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923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847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71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913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91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922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569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4"/>
          <p:cNvGrpSpPr>
            <a:grpSpLocks noChangeAspect="1"/>
          </p:cNvGrpSpPr>
          <p:nvPr/>
        </p:nvGrpSpPr>
        <p:grpSpPr bwMode="auto">
          <a:xfrm>
            <a:off x="-149225" y="0"/>
            <a:ext cx="12485688" cy="6858000"/>
            <a:chOff x="0" y="0"/>
            <a:chExt cx="12485731" cy="6858000"/>
          </a:xfrm>
        </p:grpSpPr>
        <p:pic>
          <p:nvPicPr>
            <p:cNvPr id="1034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44"/>
            <a:stretch>
              <a:fillRect/>
            </a:stretch>
          </p:blipFill>
          <p:spPr bwMode="auto">
            <a:xfrm>
              <a:off x="6858001" y="0"/>
              <a:ext cx="562773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矩形 12"/>
          <p:cNvSpPr>
            <a:spLocks noChangeArrowheads="1"/>
          </p:cNvSpPr>
          <p:nvPr/>
        </p:nvSpPr>
        <p:spPr bwMode="auto">
          <a:xfrm>
            <a:off x="1530350" y="1690688"/>
            <a:ext cx="9131300" cy="347662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8" name="文本框 14"/>
          <p:cNvSpPr>
            <a:spLocks noChangeArrowheads="1"/>
          </p:cNvSpPr>
          <p:nvPr/>
        </p:nvSpPr>
        <p:spPr bwMode="auto">
          <a:xfrm>
            <a:off x="2923236" y="1930540"/>
            <a:ext cx="63756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TW" sz="6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6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度上學期</a:t>
            </a:r>
            <a:endParaRPr lang="en-US" altLang="zh-TW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安親班會議</a:t>
            </a:r>
            <a:endParaRPr lang="zh-CN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30" name="直接箭头连接符 16"/>
          <p:cNvCxnSpPr>
            <a:cxnSpLocks noChangeShapeType="1"/>
          </p:cNvCxnSpPr>
          <p:nvPr/>
        </p:nvCxnSpPr>
        <p:spPr bwMode="auto">
          <a:xfrm>
            <a:off x="3267075" y="3800475"/>
            <a:ext cx="5657850" cy="0"/>
          </a:xfrm>
          <a:prstGeom prst="straightConnector1">
            <a:avLst/>
          </a:prstGeom>
          <a:noFill/>
          <a:ln w="9525">
            <a:solidFill>
              <a:srgbClr val="A5A5A5"/>
            </a:solidFill>
            <a:bevel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文本框 17"/>
          <p:cNvSpPr>
            <a:spLocks noChangeArrowheads="1"/>
          </p:cNvSpPr>
          <p:nvPr/>
        </p:nvSpPr>
        <p:spPr bwMode="auto">
          <a:xfrm>
            <a:off x="3479800" y="3922713"/>
            <a:ext cx="5232400" cy="400050"/>
          </a:xfrm>
          <a:prstGeom prst="rect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學務處生教組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2" name="文本框 18"/>
          <p:cNvSpPr>
            <a:spLocks noChangeArrowheads="1"/>
          </p:cNvSpPr>
          <p:nvPr/>
        </p:nvSpPr>
        <p:spPr bwMode="auto">
          <a:xfrm>
            <a:off x="4359275" y="4429125"/>
            <a:ext cx="3503613" cy="369332"/>
          </a:xfrm>
          <a:prstGeom prst="rect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2024.08.22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r="13551"/>
          <a:stretch/>
        </p:blipFill>
        <p:spPr>
          <a:xfrm>
            <a:off x="1558034" y="1690688"/>
            <a:ext cx="972730" cy="908348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A3C7E0"/>
              </a:gs>
              <a:gs pos="21999">
                <a:srgbClr val="A3C7E0"/>
              </a:gs>
              <a:gs pos="78999">
                <a:srgbClr val="FFB2BC"/>
              </a:gs>
              <a:gs pos="100000">
                <a:srgbClr val="FFB2BC"/>
              </a:gs>
            </a:gsLst>
            <a:lin ang="7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组合 53"/>
          <p:cNvGrpSpPr>
            <a:grpSpLocks/>
          </p:cNvGrpSpPr>
          <p:nvPr/>
        </p:nvGrpSpPr>
        <p:grpSpPr bwMode="auto">
          <a:xfrm>
            <a:off x="228808" y="224942"/>
            <a:ext cx="777875" cy="776287"/>
            <a:chOff x="0" y="0"/>
            <a:chExt cx="900000" cy="900000"/>
          </a:xfrm>
        </p:grpSpPr>
        <p:sp>
          <p:nvSpPr>
            <p:cNvPr id="4121" name="矩形 54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直接连接符 55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直接连接符 56"/>
            <p:cNvSpPr>
              <a:spLocks noChangeShapeType="1"/>
            </p:cNvSpPr>
            <p:nvPr/>
          </p:nvSpPr>
          <p:spPr bwMode="auto">
            <a:xfrm rot="5400000">
              <a:off x="-1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0" name="组合 57"/>
          <p:cNvGrpSpPr>
            <a:grpSpLocks/>
          </p:cNvGrpSpPr>
          <p:nvPr/>
        </p:nvGrpSpPr>
        <p:grpSpPr bwMode="auto">
          <a:xfrm>
            <a:off x="1146660" y="238832"/>
            <a:ext cx="776287" cy="776287"/>
            <a:chOff x="0" y="0"/>
            <a:chExt cx="900000" cy="900000"/>
          </a:xfrm>
        </p:grpSpPr>
        <p:sp>
          <p:nvSpPr>
            <p:cNvPr id="4118" name="矩形 58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9" name="直接连接符 59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直接连接符 60"/>
            <p:cNvSpPr>
              <a:spLocks noChangeShapeType="1"/>
            </p:cNvSpPr>
            <p:nvPr/>
          </p:nvSpPr>
          <p:spPr bwMode="auto">
            <a:xfrm rot="5400000">
              <a:off x="919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1" name="组合 61"/>
          <p:cNvGrpSpPr>
            <a:grpSpLocks/>
          </p:cNvGrpSpPr>
          <p:nvPr/>
        </p:nvGrpSpPr>
        <p:grpSpPr bwMode="auto">
          <a:xfrm>
            <a:off x="2070585" y="238832"/>
            <a:ext cx="776287" cy="776287"/>
            <a:chOff x="0" y="0"/>
            <a:chExt cx="900000" cy="900000"/>
          </a:xfrm>
        </p:grpSpPr>
        <p:sp>
          <p:nvSpPr>
            <p:cNvPr id="4115" name="矩形 62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6" name="直接连接符 63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直接连接符 64"/>
            <p:cNvSpPr>
              <a:spLocks noChangeShapeType="1"/>
            </p:cNvSpPr>
            <p:nvPr/>
          </p:nvSpPr>
          <p:spPr bwMode="auto">
            <a:xfrm rot="5400000">
              <a:off x="919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2" name="组合 65"/>
          <p:cNvGrpSpPr>
            <a:grpSpLocks/>
          </p:cNvGrpSpPr>
          <p:nvPr/>
        </p:nvGrpSpPr>
        <p:grpSpPr bwMode="auto">
          <a:xfrm>
            <a:off x="2992922" y="238832"/>
            <a:ext cx="777875" cy="776287"/>
            <a:chOff x="0" y="0"/>
            <a:chExt cx="900000" cy="900000"/>
          </a:xfrm>
        </p:grpSpPr>
        <p:sp>
          <p:nvSpPr>
            <p:cNvPr id="4112" name="矩形 66"/>
            <p:cNvSpPr>
              <a:spLocks noChangeArrowheads="1"/>
            </p:cNvSpPr>
            <p:nvPr/>
          </p:nvSpPr>
          <p:spPr bwMode="auto">
            <a:xfrm>
              <a:off x="0" y="0"/>
              <a:ext cx="900000" cy="900000"/>
            </a:xfrm>
            <a:prstGeom prst="rect">
              <a:avLst/>
            </a:prstGeom>
            <a:noFill/>
            <a:ln w="19050">
              <a:solidFill>
                <a:srgbClr val="BB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3" name="直接连接符 67"/>
            <p:cNvSpPr>
              <a:spLocks noChangeShapeType="1"/>
            </p:cNvSpPr>
            <p:nvPr/>
          </p:nvSpPr>
          <p:spPr bwMode="auto">
            <a:xfrm>
              <a:off x="0" y="45092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直接连接符 68"/>
            <p:cNvSpPr>
              <a:spLocks noChangeShapeType="1"/>
            </p:cNvSpPr>
            <p:nvPr/>
          </p:nvSpPr>
          <p:spPr bwMode="auto">
            <a:xfrm rot="5400000">
              <a:off x="0" y="450000"/>
              <a:ext cx="900000" cy="1"/>
            </a:xfrm>
            <a:prstGeom prst="line">
              <a:avLst/>
            </a:prstGeom>
            <a:noFill/>
            <a:ln w="12700">
              <a:solidFill>
                <a:srgbClr val="BBD6E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3" name="文本框 69"/>
          <p:cNvSpPr>
            <a:spLocks noChangeArrowheads="1"/>
          </p:cNvSpPr>
          <p:nvPr/>
        </p:nvSpPr>
        <p:spPr bwMode="auto">
          <a:xfrm>
            <a:off x="217006" y="225736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感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4" name="文本框 70"/>
          <p:cNvSpPr>
            <a:spLocks noChangeArrowheads="1"/>
          </p:cNvSpPr>
          <p:nvPr/>
        </p:nvSpPr>
        <p:spPr bwMode="auto">
          <a:xfrm>
            <a:off x="1155045" y="224942"/>
            <a:ext cx="85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謝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" name="文本框 71"/>
          <p:cNvSpPr>
            <a:spLocks noChangeArrowheads="1"/>
          </p:cNvSpPr>
          <p:nvPr/>
        </p:nvSpPr>
        <p:spPr bwMode="auto">
          <a:xfrm>
            <a:off x="2090532" y="238832"/>
            <a:ext cx="85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大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6" name="文本框 72"/>
          <p:cNvSpPr>
            <a:spLocks noChangeArrowheads="1"/>
          </p:cNvSpPr>
          <p:nvPr/>
        </p:nvSpPr>
        <p:spPr bwMode="auto">
          <a:xfrm>
            <a:off x="2991200" y="251931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华文新魏" panose="02010800040101010101" pitchFamily="2" charset="-122"/>
              </a:rPr>
              <a:t>家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11" name="文本框 77"/>
          <p:cNvSpPr>
            <a:spLocks noChangeArrowheads="1"/>
          </p:cNvSpPr>
          <p:nvPr/>
        </p:nvSpPr>
        <p:spPr bwMode="auto">
          <a:xfrm>
            <a:off x="392458" y="1305038"/>
            <a:ext cx="11017665" cy="52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感謝各位安親班</a:t>
            </a:r>
            <a:r>
              <a:rPr lang="zh-TW" altLang="en-US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的配合與協助</a:t>
            </a:r>
            <a:r>
              <a:rPr lang="zh-TW" altLang="en-US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，在路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隊秩序都表現良好，感謝大家，今年也請和學校一起合作。</a:t>
            </a:r>
            <a:endParaRPr lang="zh-CN" altLang="en-US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>
            <a:grpSpLocks noChangeAspect="1"/>
          </p:cNvGrpSpPr>
          <p:nvPr/>
        </p:nvGrpSpPr>
        <p:grpSpPr bwMode="auto">
          <a:xfrm>
            <a:off x="-149225" y="0"/>
            <a:ext cx="12485688" cy="6858000"/>
            <a:chOff x="0" y="0"/>
            <a:chExt cx="12485731" cy="6858000"/>
          </a:xfrm>
        </p:grpSpPr>
        <p:pic>
          <p:nvPicPr>
            <p:cNvPr id="3093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44"/>
            <a:stretch>
              <a:fillRect/>
            </a:stretch>
          </p:blipFill>
          <p:spPr bwMode="auto">
            <a:xfrm>
              <a:off x="6858001" y="0"/>
              <a:ext cx="562773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gradFill rotWithShape="1">
            <a:gsLst>
              <a:gs pos="0">
                <a:srgbClr val="A3C7E0"/>
              </a:gs>
              <a:gs pos="21999">
                <a:srgbClr val="A3C7E0"/>
              </a:gs>
              <a:gs pos="78999">
                <a:srgbClr val="FFB2BC"/>
              </a:gs>
              <a:gs pos="100000">
                <a:srgbClr val="FFB2BC"/>
              </a:gs>
            </a:gsLst>
            <a:lin ang="7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MH_Others_2"/>
          <p:cNvSpPr>
            <a:spLocks noChangeArrowheads="1"/>
          </p:cNvSpPr>
          <p:nvPr/>
        </p:nvSpPr>
        <p:spPr bwMode="auto">
          <a:xfrm rot="-2743689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重要事項</a:t>
            </a:r>
            <a:endParaRPr lang="zh-CN" altLang="en-US" sz="4000" dirty="0"/>
          </a:p>
        </p:txBody>
      </p:sp>
      <p:sp>
        <p:nvSpPr>
          <p:cNvPr id="3077" name="文本框 27"/>
          <p:cNvSpPr>
            <a:spLocks noChangeArrowheads="1"/>
          </p:cNvSpPr>
          <p:nvPr/>
        </p:nvSpPr>
        <p:spPr bwMode="auto">
          <a:xfrm>
            <a:off x="2622825" y="4312414"/>
            <a:ext cx="20732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安全</a:t>
            </a:r>
            <a:endParaRPr lang="zh-CN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9" name="文本框 49"/>
          <p:cNvSpPr>
            <a:spLocks noChangeArrowheads="1"/>
          </p:cNvSpPr>
          <p:nvPr/>
        </p:nvSpPr>
        <p:spPr bwMode="auto">
          <a:xfrm>
            <a:off x="5135837" y="4320352"/>
            <a:ext cx="20732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時間</a:t>
            </a:r>
            <a:endParaRPr lang="zh-CN" altLang="en-US" sz="60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1" name="文本框 51"/>
          <p:cNvSpPr>
            <a:spLocks noChangeArrowheads="1"/>
          </p:cNvSpPr>
          <p:nvPr/>
        </p:nvSpPr>
        <p:spPr bwMode="auto">
          <a:xfrm>
            <a:off x="7650437" y="4328289"/>
            <a:ext cx="20732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6000" b="1" dirty="0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人員</a:t>
            </a:r>
            <a:endParaRPr lang="zh-CN" altLang="en-US" sz="6000" b="1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6" r="94211">
                        <a14:foregroundMark x1="29737" y1="27632" x2="31053" y2="30000"/>
                        <a14:foregroundMark x1="52632" y1="32895" x2="52895" y2="33684"/>
                        <a14:foregroundMark x1="46842" y1="28421" x2="50000" y2="35263"/>
                        <a14:foregroundMark x1="66316" y1="26053" x2="68947" y2="32895"/>
                        <a14:foregroundMark x1="26842" y1="47368" x2="21579" y2="57895"/>
                        <a14:foregroundMark x1="42632" y1="55789" x2="45789" y2="64737"/>
                        <a14:foregroundMark x1="65789" y1="46842" x2="68947" y2="47368"/>
                        <a14:foregroundMark x1="51053" y1="53158" x2="49737" y2="71579"/>
                        <a14:foregroundMark x1="68421" y1="64737" x2="72105" y2="69211"/>
                      </a14:backgroundRemoval>
                    </a14:imgEffect>
                  </a14:imgLayer>
                </a14:imgProps>
              </a:ext>
            </a:extLst>
          </a:blip>
          <a:srcRect l="5641" t="12387" r="4833" b="15993"/>
          <a:stretch/>
        </p:blipFill>
        <p:spPr>
          <a:xfrm>
            <a:off x="7608369" y="1997362"/>
            <a:ext cx="1875123" cy="1816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91" name="椭圆 32"/>
          <p:cNvSpPr>
            <a:spLocks noChangeArrowheads="1"/>
          </p:cNvSpPr>
          <p:nvPr/>
        </p:nvSpPr>
        <p:spPr bwMode="auto">
          <a:xfrm>
            <a:off x="8774387" y="3418652"/>
            <a:ext cx="677863" cy="676275"/>
          </a:xfrm>
          <a:prstGeom prst="ellipse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000" y1="52889" x2="52000" y2="52889"/>
                        <a14:foregroundMark x1="59111" y1="47111" x2="59111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0657" y="1997362"/>
            <a:ext cx="1901001" cy="190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90" name="椭圆 29"/>
          <p:cNvSpPr>
            <a:spLocks noChangeArrowheads="1"/>
          </p:cNvSpPr>
          <p:nvPr/>
        </p:nvSpPr>
        <p:spPr bwMode="auto">
          <a:xfrm>
            <a:off x="6329637" y="3418652"/>
            <a:ext cx="677863" cy="676275"/>
          </a:xfrm>
          <a:prstGeom prst="ellipse">
            <a:avLst/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5556" y1="80444" x2="58667" y2="8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864" y="1997362"/>
            <a:ext cx="1862137" cy="1946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86" name="椭圆 24"/>
          <p:cNvSpPr>
            <a:spLocks noChangeArrowheads="1"/>
          </p:cNvSpPr>
          <p:nvPr/>
        </p:nvSpPr>
        <p:spPr bwMode="auto">
          <a:xfrm>
            <a:off x="3884887" y="3418652"/>
            <a:ext cx="677863" cy="676275"/>
          </a:xfrm>
          <a:prstGeom prst="ellipse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216694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KSO_Shape"/>
          <p:cNvSpPr>
            <a:spLocks noChangeArrowheads="1"/>
          </p:cNvSpPr>
          <p:nvPr/>
        </p:nvSpPr>
        <p:spPr bwMode="auto">
          <a:xfrm>
            <a:off x="1081088" y="1673225"/>
            <a:ext cx="581025" cy="581025"/>
          </a:xfrm>
          <a:custGeom>
            <a:avLst/>
            <a:gdLst>
              <a:gd name="T0" fmla="*/ 359791 w 1589088"/>
              <a:gd name="T1" fmla="*/ 215544 h 1589088"/>
              <a:gd name="T2" fmla="*/ 349243 w 1589088"/>
              <a:gd name="T3" fmla="*/ 236127 h 1589088"/>
              <a:gd name="T4" fmla="*/ 328447 w 1589088"/>
              <a:gd name="T5" fmla="*/ 246171 h 1589088"/>
              <a:gd name="T6" fmla="*/ 322278 w 1589088"/>
              <a:gd name="T7" fmla="*/ 352773 h 1589088"/>
              <a:gd name="T8" fmla="*/ 319392 w 1589088"/>
              <a:gd name="T9" fmla="*/ 380318 h 1589088"/>
              <a:gd name="T10" fmla="*/ 301581 w 1589088"/>
              <a:gd name="T11" fmla="*/ 396527 h 1589088"/>
              <a:gd name="T12" fmla="*/ 276507 w 1589088"/>
              <a:gd name="T13" fmla="*/ 397820 h 1589088"/>
              <a:gd name="T14" fmla="*/ 257203 w 1589088"/>
              <a:gd name="T15" fmla="*/ 383400 h 1589088"/>
              <a:gd name="T16" fmla="*/ 251034 w 1589088"/>
              <a:gd name="T17" fmla="*/ 360330 h 1589088"/>
              <a:gd name="T18" fmla="*/ 177701 w 1589088"/>
              <a:gd name="T19" fmla="*/ 326520 h 1589088"/>
              <a:gd name="T20" fmla="*/ 145561 w 1589088"/>
              <a:gd name="T21" fmla="*/ 300069 h 1589088"/>
              <a:gd name="T22" fmla="*/ 147054 w 1589088"/>
              <a:gd name="T23" fmla="*/ 276103 h 1589088"/>
              <a:gd name="T24" fmla="*/ 163273 w 1589088"/>
              <a:gd name="T25" fmla="*/ 258303 h 1589088"/>
              <a:gd name="T26" fmla="*/ 187950 w 1589088"/>
              <a:gd name="T27" fmla="*/ 254624 h 1589088"/>
              <a:gd name="T28" fmla="*/ 208646 w 1589088"/>
              <a:gd name="T29" fmla="*/ 267054 h 1589088"/>
              <a:gd name="T30" fmla="*/ 217004 w 1589088"/>
              <a:gd name="T31" fmla="*/ 290323 h 1589088"/>
              <a:gd name="T32" fmla="*/ 299293 w 1589088"/>
              <a:gd name="T33" fmla="*/ 237122 h 1589088"/>
              <a:gd name="T34" fmla="*/ 287352 w 1589088"/>
              <a:gd name="T35" fmla="*/ 210273 h 1589088"/>
              <a:gd name="T36" fmla="*/ 295711 w 1589088"/>
              <a:gd name="T37" fmla="*/ 187103 h 1589088"/>
              <a:gd name="T38" fmla="*/ 316407 w 1589088"/>
              <a:gd name="T39" fmla="*/ 174673 h 1589088"/>
              <a:gd name="T40" fmla="*/ 266392 w 1589088"/>
              <a:gd name="T41" fmla="*/ 52655 h 1589088"/>
              <a:gd name="T42" fmla="*/ 194254 w 1589088"/>
              <a:gd name="T43" fmla="*/ 66762 h 1589088"/>
              <a:gd name="T44" fmla="*/ 129172 w 1589088"/>
              <a:gd name="T45" fmla="*/ 105409 h 1589088"/>
              <a:gd name="T46" fmla="*/ 80285 w 1589088"/>
              <a:gd name="T47" fmla="*/ 165118 h 1589088"/>
              <a:gd name="T48" fmla="*/ 55742 w 1589088"/>
              <a:gd name="T49" fmla="*/ 235059 h 1589088"/>
              <a:gd name="T50" fmla="*/ 55742 w 1589088"/>
              <a:gd name="T51" fmla="*/ 308279 h 1589088"/>
              <a:gd name="T52" fmla="*/ 80285 w 1589088"/>
              <a:gd name="T53" fmla="*/ 378220 h 1589088"/>
              <a:gd name="T54" fmla="*/ 129172 w 1589088"/>
              <a:gd name="T55" fmla="*/ 437929 h 1589088"/>
              <a:gd name="T56" fmla="*/ 194254 w 1589088"/>
              <a:gd name="T57" fmla="*/ 476575 h 1589088"/>
              <a:gd name="T58" fmla="*/ 266392 w 1589088"/>
              <a:gd name="T59" fmla="*/ 490584 h 1589088"/>
              <a:gd name="T60" fmla="*/ 339026 w 1589088"/>
              <a:gd name="T61" fmla="*/ 480053 h 1589088"/>
              <a:gd name="T62" fmla="*/ 405599 w 1589088"/>
              <a:gd name="T63" fmla="*/ 444982 h 1589088"/>
              <a:gd name="T64" fmla="*/ 457566 w 1589088"/>
              <a:gd name="T65" fmla="*/ 387559 h 1589088"/>
              <a:gd name="T66" fmla="*/ 485586 w 1589088"/>
              <a:gd name="T67" fmla="*/ 318611 h 1589088"/>
              <a:gd name="T68" fmla="*/ 489064 w 1589088"/>
              <a:gd name="T69" fmla="*/ 245490 h 1589088"/>
              <a:gd name="T70" fmla="*/ 468098 w 1589088"/>
              <a:gd name="T71" fmla="*/ 174655 h 1589088"/>
              <a:gd name="T72" fmla="*/ 422490 w 1589088"/>
              <a:gd name="T73" fmla="*/ 112860 h 1589088"/>
              <a:gd name="T74" fmla="*/ 358998 w 1589088"/>
              <a:gd name="T75" fmla="*/ 70736 h 1589088"/>
              <a:gd name="T76" fmla="*/ 287357 w 1589088"/>
              <a:gd name="T77" fmla="*/ 53251 h 1589088"/>
              <a:gd name="T78" fmla="*/ 329885 w 1589088"/>
              <a:gd name="T79" fmla="*/ 6358 h 1589088"/>
              <a:gd name="T80" fmla="*/ 415436 w 1589088"/>
              <a:gd name="T81" fmla="*/ 41131 h 1589088"/>
              <a:gd name="T82" fmla="*/ 483002 w 1589088"/>
              <a:gd name="T83" fmla="*/ 100938 h 1589088"/>
              <a:gd name="T84" fmla="*/ 522748 w 1589088"/>
              <a:gd name="T85" fmla="*/ 167900 h 1589088"/>
              <a:gd name="T86" fmla="*/ 541626 w 1589088"/>
              <a:gd name="T87" fmla="*/ 241417 h 1589088"/>
              <a:gd name="T88" fmla="*/ 539441 w 1589088"/>
              <a:gd name="T89" fmla="*/ 316823 h 1589088"/>
              <a:gd name="T90" fmla="*/ 516488 w 1589088"/>
              <a:gd name="T91" fmla="*/ 389347 h 1589088"/>
              <a:gd name="T92" fmla="*/ 692062 w 1589088"/>
              <a:gd name="T93" fmla="*/ 598178 h 1589088"/>
              <a:gd name="T94" fmla="*/ 693354 w 1589088"/>
              <a:gd name="T95" fmla="*/ 643382 h 1589088"/>
              <a:gd name="T96" fmla="*/ 652218 w 1589088"/>
              <a:gd name="T97" fmla="*/ 689579 h 1589088"/>
              <a:gd name="T98" fmla="*/ 608001 w 1589088"/>
              <a:gd name="T99" fmla="*/ 694844 h 1589088"/>
              <a:gd name="T100" fmla="*/ 404009 w 1589088"/>
              <a:gd name="T101" fmla="*/ 508765 h 1589088"/>
              <a:gd name="T102" fmla="*/ 332667 w 1589088"/>
              <a:gd name="T103" fmla="*/ 536185 h 1589088"/>
              <a:gd name="T104" fmla="*/ 257548 w 1589088"/>
              <a:gd name="T105" fmla="*/ 542841 h 1589088"/>
              <a:gd name="T106" fmla="*/ 183225 w 1589088"/>
              <a:gd name="T107" fmla="*/ 528535 h 1589088"/>
              <a:gd name="T108" fmla="*/ 114466 w 1589088"/>
              <a:gd name="T109" fmla="*/ 493266 h 1589088"/>
              <a:gd name="T110" fmla="*/ 52563 w 1589088"/>
              <a:gd name="T111" fmla="*/ 432167 h 1589088"/>
              <a:gd name="T112" fmla="*/ 11228 w 1589088"/>
              <a:gd name="T113" fmla="*/ 349012 h 1589088"/>
              <a:gd name="T114" fmla="*/ 298 w 1589088"/>
              <a:gd name="T115" fmla="*/ 258605 h 1589088"/>
              <a:gd name="T116" fmla="*/ 19873 w 1589088"/>
              <a:gd name="T117" fmla="*/ 169389 h 1589088"/>
              <a:gd name="T118" fmla="*/ 69951 w 1589088"/>
              <a:gd name="T119" fmla="*/ 89712 h 1589088"/>
              <a:gd name="T120" fmla="*/ 145368 w 1589088"/>
              <a:gd name="T121" fmla="*/ 31196 h 1589088"/>
              <a:gd name="T122" fmla="*/ 232608 w 1589088"/>
              <a:gd name="T123" fmla="*/ 2881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89088"/>
              <a:gd name="T187" fmla="*/ 0 h 1589088"/>
              <a:gd name="T188" fmla="*/ 1589088 w 1589088"/>
              <a:gd name="T189" fmla="*/ 1589088 h 15890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2" name="矩形 9"/>
          <p:cNvSpPr>
            <a:spLocks noChangeArrowheads="1"/>
          </p:cNvSpPr>
          <p:nvPr/>
        </p:nvSpPr>
        <p:spPr bwMode="auto">
          <a:xfrm>
            <a:off x="830077" y="1892583"/>
            <a:ext cx="5830957" cy="740524"/>
          </a:xfrm>
          <a:prstGeom prst="rect">
            <a:avLst/>
          </a:prstGeom>
          <a:solidFill>
            <a:srgbClr val="FFB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門禁</a:t>
            </a:r>
            <a: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-113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學年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度接送</a:t>
            </a: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證</a:t>
            </a:r>
            <a:r>
              <a:rPr lang="en-US" altLang="zh-TW" sz="3200" b="1">
                <a:highlight>
                  <a:srgbClr val="00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(</a:t>
            </a:r>
            <a:r>
              <a:rPr lang="zh-TW" altLang="en-US" sz="3200" b="1" dirty="0">
                <a:highlight>
                  <a:srgbClr val="00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綠</a:t>
            </a:r>
            <a:r>
              <a:rPr lang="zh-TW" altLang="en-US" sz="3200" b="1">
                <a:highlight>
                  <a:srgbClr val="00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色</a:t>
            </a:r>
            <a:r>
              <a:rPr lang="en-US" altLang="zh-TW" sz="3200" b="1" dirty="0">
                <a:highlight>
                  <a:srgbClr val="00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)</a:t>
            </a:r>
            <a:endParaRPr lang="en-US" altLang="zh-CN" sz="3200" b="1" dirty="0">
              <a:highlight>
                <a:srgbClr val="00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3324" name="矩形 11"/>
          <p:cNvSpPr>
            <a:spLocks noChangeArrowheads="1"/>
          </p:cNvSpPr>
          <p:nvPr/>
        </p:nvSpPr>
        <p:spPr bwMode="auto">
          <a:xfrm>
            <a:off x="766287" y="4375949"/>
            <a:ext cx="7301949" cy="830997"/>
          </a:xfrm>
          <a:prstGeom prst="rect">
            <a:avLst/>
          </a:pr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等待區─務必要有老師維護秩序及安全</a:t>
            </a:r>
            <a:endParaRPr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7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安全優先</a:t>
            </a:r>
            <a:endParaRPr lang="zh-CN" altLang="en-US"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6384" y="2702540"/>
            <a:ext cx="6376080" cy="143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接送證妥善保管，不可商借他人。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入校時請務必攜帶接送證。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校接送至老師請盡量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固定人員。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86384" y="5370810"/>
            <a:ext cx="7805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勿奔跑喧嘩，花圃石桌操場都不可嬉戲追逐。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校門口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圖書館前飛安親班等候區。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B375D6-A6C3-40BA-9465-7991A9B6B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37" y="537484"/>
            <a:ext cx="4676250" cy="35765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矩形 33"/>
          <p:cNvSpPr>
            <a:spLocks noChangeArrowheads="1"/>
          </p:cNvSpPr>
          <p:nvPr/>
        </p:nvSpPr>
        <p:spPr bwMode="auto">
          <a:xfrm>
            <a:off x="2079682" y="851902"/>
            <a:ext cx="9338412" cy="2292935"/>
          </a:xfrm>
          <a:prstGeom prst="rect">
            <a:avLst/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請務必派老師在等待區維持安全秩序。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注意學生的安全與掌握人數。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若不需接送等待區或有更換名稱等請告知學校。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因應防疫，請保持社交距離。</a:t>
            </a:r>
            <a:endParaRPr lang="zh-CN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0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等待區位置</a:t>
            </a:r>
            <a:endParaRPr lang="zh-CN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8" y="3257154"/>
            <a:ext cx="10997029" cy="327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椭圆 17"/>
          <p:cNvSpPr>
            <a:spLocks noChangeArrowheads="1"/>
          </p:cNvSpPr>
          <p:nvPr/>
        </p:nvSpPr>
        <p:spPr bwMode="auto">
          <a:xfrm>
            <a:off x="1095375" y="1125538"/>
            <a:ext cx="96838" cy="230187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椭圆 2"/>
          <p:cNvSpPr>
            <a:spLocks noChangeArrowheads="1"/>
          </p:cNvSpPr>
          <p:nvPr/>
        </p:nvSpPr>
        <p:spPr bwMode="auto">
          <a:xfrm>
            <a:off x="6578201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矩形 11"/>
          <p:cNvSpPr>
            <a:spLocks noChangeArrowheads="1"/>
          </p:cNvSpPr>
          <p:nvPr/>
        </p:nvSpPr>
        <p:spPr bwMode="auto">
          <a:xfrm>
            <a:off x="821635" y="1393825"/>
            <a:ext cx="10513115" cy="4133850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4248000"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400">
              <a:solidFill>
                <a:srgbClr val="A5A5A5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椭圆 2"/>
          <p:cNvSpPr>
            <a:spLocks noChangeArrowheads="1"/>
          </p:cNvSpPr>
          <p:nvPr/>
        </p:nvSpPr>
        <p:spPr bwMode="auto">
          <a:xfrm>
            <a:off x="5574981" y="530121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椭圆 2"/>
          <p:cNvSpPr>
            <a:spLocks noChangeArrowheads="1"/>
          </p:cNvSpPr>
          <p:nvPr/>
        </p:nvSpPr>
        <p:spPr bwMode="auto">
          <a:xfrm>
            <a:off x="6578201" y="5703888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8" name="圆角矩形 15"/>
          <p:cNvSpPr>
            <a:spLocks noChangeArrowheads="1"/>
          </p:cNvSpPr>
          <p:nvPr/>
        </p:nvSpPr>
        <p:spPr bwMode="auto">
          <a:xfrm>
            <a:off x="6660045" y="530121"/>
            <a:ext cx="662782" cy="5910469"/>
          </a:xfrm>
          <a:custGeom>
            <a:avLst/>
            <a:gdLst>
              <a:gd name="T0" fmla="*/ 60328 w 738285"/>
              <a:gd name="T1" fmla="*/ 156268 h 4248500"/>
              <a:gd name="T2" fmla="*/ 8352 w 738285"/>
              <a:gd name="T3" fmla="*/ 11 h 4248500"/>
              <a:gd name="T4" fmla="*/ 421481 w 738285"/>
              <a:gd name="T5" fmla="*/ 11 h 4248500"/>
              <a:gd name="T6" fmla="*/ 493713 w 738285"/>
              <a:gd name="T7" fmla="*/ 115523 h 4248500"/>
              <a:gd name="T8" fmla="*/ 493713 w 738285"/>
              <a:gd name="T9" fmla="*/ 4427894 h 4248500"/>
              <a:gd name="T10" fmla="*/ 421481 w 738285"/>
              <a:gd name="T11" fmla="*/ 4543406 h 4248500"/>
              <a:gd name="T12" fmla="*/ 24276 w 738285"/>
              <a:gd name="T13" fmla="*/ 4543406 h 4248500"/>
              <a:gd name="T14" fmla="*/ 60328 w 738285"/>
              <a:gd name="T15" fmla="*/ 4427894 h 4248500"/>
              <a:gd name="T16" fmla="*/ 60328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晴天路線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：花圃前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，跟著班級排隊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12" y="1399381"/>
            <a:ext cx="3769538" cy="41719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向下箭號 1"/>
          <p:cNvSpPr/>
          <p:nvPr/>
        </p:nvSpPr>
        <p:spPr bwMode="auto">
          <a:xfrm>
            <a:off x="9568070" y="2279374"/>
            <a:ext cx="543340" cy="226612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雨天路線</a:t>
            </a:r>
          </a:p>
        </p:txBody>
      </p:sp>
      <p:sp>
        <p:nvSpPr>
          <p:cNvPr id="29" name="椭圆 2"/>
          <p:cNvSpPr>
            <a:spLocks noChangeArrowheads="1"/>
          </p:cNvSpPr>
          <p:nvPr/>
        </p:nvSpPr>
        <p:spPr bwMode="auto">
          <a:xfrm>
            <a:off x="5574981" y="5690412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7" name="圆角矩形 15"/>
          <p:cNvSpPr>
            <a:spLocks noChangeArrowheads="1"/>
          </p:cNvSpPr>
          <p:nvPr/>
        </p:nvSpPr>
        <p:spPr bwMode="auto">
          <a:xfrm>
            <a:off x="5683975" y="530121"/>
            <a:ext cx="616398" cy="5910469"/>
          </a:xfrm>
          <a:custGeom>
            <a:avLst/>
            <a:gdLst>
              <a:gd name="T0" fmla="*/ 60134 w 738285"/>
              <a:gd name="T1" fmla="*/ 156268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23 h 4248500"/>
              <a:gd name="T8" fmla="*/ 492125 w 738285"/>
              <a:gd name="T9" fmla="*/ 4427894 h 4248500"/>
              <a:gd name="T10" fmla="*/ 420125 w 738285"/>
              <a:gd name="T11" fmla="*/ 4543406 h 4248500"/>
              <a:gd name="T12" fmla="*/ 24198 w 738285"/>
              <a:gd name="T13" fmla="*/ 4543406 h 4248500"/>
              <a:gd name="T14" fmla="*/ 60134 w 738285"/>
              <a:gd name="T15" fmla="*/ 4427894 h 4248500"/>
              <a:gd name="T16" fmla="*/ 60134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雨天路線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：忠棟走廊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，跟著班級排隊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椭圆 2"/>
          <p:cNvSpPr>
            <a:spLocks noChangeArrowheads="1"/>
          </p:cNvSpPr>
          <p:nvPr/>
        </p:nvSpPr>
        <p:spPr bwMode="auto">
          <a:xfrm>
            <a:off x="4533479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椭圆 2"/>
          <p:cNvSpPr>
            <a:spLocks noChangeArrowheads="1"/>
          </p:cNvSpPr>
          <p:nvPr/>
        </p:nvSpPr>
        <p:spPr bwMode="auto">
          <a:xfrm>
            <a:off x="1620080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椭圆 2"/>
          <p:cNvSpPr>
            <a:spLocks noChangeArrowheads="1"/>
          </p:cNvSpPr>
          <p:nvPr/>
        </p:nvSpPr>
        <p:spPr bwMode="auto">
          <a:xfrm>
            <a:off x="3591996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椭圆 2"/>
          <p:cNvSpPr>
            <a:spLocks noChangeArrowheads="1"/>
          </p:cNvSpPr>
          <p:nvPr/>
        </p:nvSpPr>
        <p:spPr bwMode="auto">
          <a:xfrm>
            <a:off x="2586480" y="537713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2"/>
          <p:cNvSpPr>
            <a:spLocks noChangeArrowheads="1"/>
          </p:cNvSpPr>
          <p:nvPr/>
        </p:nvSpPr>
        <p:spPr bwMode="auto">
          <a:xfrm>
            <a:off x="4579237" y="5695297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2"/>
          <p:cNvSpPr>
            <a:spLocks noChangeArrowheads="1"/>
          </p:cNvSpPr>
          <p:nvPr/>
        </p:nvSpPr>
        <p:spPr bwMode="auto">
          <a:xfrm>
            <a:off x="3592765" y="5682820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2"/>
          <p:cNvSpPr>
            <a:spLocks noChangeArrowheads="1"/>
          </p:cNvSpPr>
          <p:nvPr/>
        </p:nvSpPr>
        <p:spPr bwMode="auto">
          <a:xfrm>
            <a:off x="2573143" y="5655868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2"/>
          <p:cNvSpPr>
            <a:spLocks noChangeArrowheads="1"/>
          </p:cNvSpPr>
          <p:nvPr/>
        </p:nvSpPr>
        <p:spPr bwMode="auto">
          <a:xfrm>
            <a:off x="1627543" y="5670440"/>
            <a:ext cx="247855" cy="736702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6" name="圆角矩形 15"/>
          <p:cNvSpPr>
            <a:spLocks noChangeArrowheads="1"/>
          </p:cNvSpPr>
          <p:nvPr/>
        </p:nvSpPr>
        <p:spPr bwMode="auto">
          <a:xfrm>
            <a:off x="1736543" y="537713"/>
            <a:ext cx="537392" cy="5881809"/>
          </a:xfrm>
          <a:custGeom>
            <a:avLst/>
            <a:gdLst>
              <a:gd name="T0" fmla="*/ 60134 w 738285"/>
              <a:gd name="T1" fmla="*/ 156268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23 h 4248500"/>
              <a:gd name="T8" fmla="*/ 492125 w 738285"/>
              <a:gd name="T9" fmla="*/ 4427894 h 4248500"/>
              <a:gd name="T10" fmla="*/ 420125 w 738285"/>
              <a:gd name="T11" fmla="*/ 4543406 h 4248500"/>
              <a:gd name="T12" fmla="*/ 24198 w 738285"/>
              <a:gd name="T13" fmla="*/ 4543406 h 4248500"/>
              <a:gd name="T14" fmla="*/ 60134 w 738285"/>
              <a:gd name="T15" fmla="*/ 4427894 h 4248500"/>
              <a:gd name="T16" fmla="*/ 60134 w 738285"/>
              <a:gd name="T17" fmla="*/ 15626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準時到達接送區域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3" name="圆角矩形 15"/>
          <p:cNvSpPr>
            <a:spLocks noChangeArrowheads="1"/>
          </p:cNvSpPr>
          <p:nvPr/>
        </p:nvSpPr>
        <p:spPr bwMode="auto">
          <a:xfrm>
            <a:off x="2667958" y="537713"/>
            <a:ext cx="612262" cy="5881809"/>
          </a:xfrm>
          <a:custGeom>
            <a:avLst/>
            <a:gdLst>
              <a:gd name="T0" fmla="*/ 60134 w 738285"/>
              <a:gd name="T1" fmla="*/ 156322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63 h 4248500"/>
              <a:gd name="T8" fmla="*/ 492125 w 738285"/>
              <a:gd name="T9" fmla="*/ 4429441 h 4248500"/>
              <a:gd name="T10" fmla="*/ 420125 w 738285"/>
              <a:gd name="T11" fmla="*/ 4544994 h 4248500"/>
              <a:gd name="T12" fmla="*/ 24198 w 738285"/>
              <a:gd name="T13" fmla="*/ 4544994 h 4248500"/>
              <a:gd name="T14" fmla="*/ 60134 w 738285"/>
              <a:gd name="T15" fmla="*/ 4429441 h 4248500"/>
              <a:gd name="T16" fmla="*/ 60134 w 738285"/>
              <a:gd name="T17" fmla="*/ 156322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隊伍排好勿脫隊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9234" name="圆角矩形 15"/>
          <p:cNvSpPr>
            <a:spLocks noChangeArrowheads="1"/>
          </p:cNvSpPr>
          <p:nvPr/>
        </p:nvSpPr>
        <p:spPr bwMode="auto">
          <a:xfrm>
            <a:off x="3691265" y="530121"/>
            <a:ext cx="635793" cy="5889401"/>
          </a:xfrm>
          <a:custGeom>
            <a:avLst/>
            <a:gdLst>
              <a:gd name="T0" fmla="*/ 60328 w 738285"/>
              <a:gd name="T1" fmla="*/ 156213 h 4248500"/>
              <a:gd name="T2" fmla="*/ 8352 w 738285"/>
              <a:gd name="T3" fmla="*/ 11 h 4248500"/>
              <a:gd name="T4" fmla="*/ 421481 w 738285"/>
              <a:gd name="T5" fmla="*/ 11 h 4248500"/>
              <a:gd name="T6" fmla="*/ 493713 w 738285"/>
              <a:gd name="T7" fmla="*/ 115482 h 4248500"/>
              <a:gd name="T8" fmla="*/ 493713 w 738285"/>
              <a:gd name="T9" fmla="*/ 4426346 h 4248500"/>
              <a:gd name="T10" fmla="*/ 421481 w 738285"/>
              <a:gd name="T11" fmla="*/ 4541818 h 4248500"/>
              <a:gd name="T12" fmla="*/ 24276 w 738285"/>
              <a:gd name="T13" fmla="*/ 4541818 h 4248500"/>
              <a:gd name="T14" fmla="*/ 60328 w 738285"/>
              <a:gd name="T15" fmla="*/ 4426346 h 4248500"/>
              <a:gd name="T16" fmla="*/ 60328 w 738285"/>
              <a:gd name="T17" fmla="*/ 156213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聽從交通隊引導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5" name="圆角矩形 15"/>
          <p:cNvSpPr>
            <a:spLocks noChangeArrowheads="1"/>
          </p:cNvSpPr>
          <p:nvPr/>
        </p:nvSpPr>
        <p:spPr bwMode="auto">
          <a:xfrm>
            <a:off x="4647337" y="537713"/>
            <a:ext cx="640280" cy="5889401"/>
          </a:xfrm>
          <a:custGeom>
            <a:avLst/>
            <a:gdLst>
              <a:gd name="T0" fmla="*/ 60134 w 738285"/>
              <a:gd name="T1" fmla="*/ 156322 h 4248500"/>
              <a:gd name="T2" fmla="*/ 8326 w 738285"/>
              <a:gd name="T3" fmla="*/ 11 h 4248500"/>
              <a:gd name="T4" fmla="*/ 420125 w 738285"/>
              <a:gd name="T5" fmla="*/ 11 h 4248500"/>
              <a:gd name="T6" fmla="*/ 492125 w 738285"/>
              <a:gd name="T7" fmla="*/ 115563 h 4248500"/>
              <a:gd name="T8" fmla="*/ 492125 w 738285"/>
              <a:gd name="T9" fmla="*/ 4429441 h 4248500"/>
              <a:gd name="T10" fmla="*/ 420125 w 738285"/>
              <a:gd name="T11" fmla="*/ 4544994 h 4248500"/>
              <a:gd name="T12" fmla="*/ 24198 w 738285"/>
              <a:gd name="T13" fmla="*/ 4544994 h 4248500"/>
              <a:gd name="T14" fmla="*/ 60134 w 738285"/>
              <a:gd name="T15" fmla="*/ 4429441 h 4248500"/>
              <a:gd name="T16" fmla="*/ 60134 w 738285"/>
              <a:gd name="T17" fmla="*/ 156322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學生錯過時間的會合方式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把握時間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302236" y="27466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12292" name="等腰三角形 7"/>
          <p:cNvSpPr>
            <a:spLocks noChangeArrowheads="1"/>
          </p:cNvSpPr>
          <p:nvPr/>
        </p:nvSpPr>
        <p:spPr bwMode="auto">
          <a:xfrm rot="5400000" flipH="1">
            <a:off x="1859756" y="2623344"/>
            <a:ext cx="327025" cy="268288"/>
          </a:xfrm>
          <a:custGeom>
            <a:avLst/>
            <a:gdLst>
              <a:gd name="T0" fmla="*/ 0 w 328844"/>
              <a:gd name="T1" fmla="*/ 268288 h 268748"/>
              <a:gd name="T2" fmla="*/ 183643 w 328844"/>
              <a:gd name="T3" fmla="*/ 0 h 268748"/>
              <a:gd name="T4" fmla="*/ 327025 w 328844"/>
              <a:gd name="T5" fmla="*/ 268288 h 268748"/>
              <a:gd name="T6" fmla="*/ 0 w 328844"/>
              <a:gd name="T7" fmla="*/ 268288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293" name="图片 1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1892300" y="1816100"/>
            <a:ext cx="1047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294" name="直角三角形 6"/>
          <p:cNvSpPr>
            <a:spLocks noChangeArrowheads="1"/>
          </p:cNvSpPr>
          <p:nvPr/>
        </p:nvSpPr>
        <p:spPr bwMode="auto">
          <a:xfrm flipH="1">
            <a:off x="1655763" y="2736850"/>
            <a:ext cx="503237" cy="323850"/>
          </a:xfrm>
          <a:prstGeom prst="rtTriangle">
            <a:avLst/>
          </a:prstGeom>
          <a:solidFill>
            <a:srgbClr val="8CB9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平行四边形 15"/>
          <p:cNvSpPr>
            <a:spLocks noChangeArrowheads="1"/>
          </p:cNvSpPr>
          <p:nvPr/>
        </p:nvSpPr>
        <p:spPr bwMode="auto">
          <a:xfrm>
            <a:off x="1655763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296" name="等腰三角形 7"/>
          <p:cNvSpPr>
            <a:spLocks noChangeArrowheads="1"/>
          </p:cNvSpPr>
          <p:nvPr/>
        </p:nvSpPr>
        <p:spPr bwMode="auto">
          <a:xfrm rot="5400000" flipH="1">
            <a:off x="5172869" y="2623344"/>
            <a:ext cx="327025" cy="268287"/>
          </a:xfrm>
          <a:custGeom>
            <a:avLst/>
            <a:gdLst>
              <a:gd name="T0" fmla="*/ 0 w 328844"/>
              <a:gd name="T1" fmla="*/ 268287 h 268748"/>
              <a:gd name="T2" fmla="*/ 183643 w 328844"/>
              <a:gd name="T3" fmla="*/ 0 h 268748"/>
              <a:gd name="T4" fmla="*/ 327025 w 328844"/>
              <a:gd name="T5" fmla="*/ 268287 h 268748"/>
              <a:gd name="T6" fmla="*/ 0 w 328844"/>
              <a:gd name="T7" fmla="*/ 268287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297" name="图片 3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5205413" y="1816100"/>
            <a:ext cx="1031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298" name="直角三角形 35"/>
          <p:cNvSpPr>
            <a:spLocks noChangeArrowheads="1"/>
          </p:cNvSpPr>
          <p:nvPr/>
        </p:nvSpPr>
        <p:spPr bwMode="auto">
          <a:xfrm flipH="1">
            <a:off x="4968875" y="2736850"/>
            <a:ext cx="504825" cy="323850"/>
          </a:xfrm>
          <a:prstGeom prst="rtTriangle">
            <a:avLst/>
          </a:prstGeom>
          <a:solidFill>
            <a:srgbClr val="FF859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平行四边形 15"/>
          <p:cNvSpPr>
            <a:spLocks noChangeArrowheads="1"/>
          </p:cNvSpPr>
          <p:nvPr/>
        </p:nvSpPr>
        <p:spPr bwMode="auto">
          <a:xfrm>
            <a:off x="4968875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300" name="矩形 12"/>
          <p:cNvSpPr>
            <a:spLocks noChangeArrowheads="1"/>
          </p:cNvSpPr>
          <p:nvPr/>
        </p:nvSpPr>
        <p:spPr bwMode="auto">
          <a:xfrm>
            <a:off x="2033588" y="4484688"/>
            <a:ext cx="1641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確認學生就讀班級</a:t>
            </a:r>
            <a:endParaRPr lang="en-US" altLang="zh-CN" sz="24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1" name="矩形 13"/>
          <p:cNvSpPr>
            <a:spLocks noChangeArrowheads="1"/>
          </p:cNvSpPr>
          <p:nvPr/>
        </p:nvSpPr>
        <p:spPr bwMode="auto">
          <a:xfrm>
            <a:off x="5283200" y="4446588"/>
            <a:ext cx="192881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報名社團</a:t>
            </a:r>
            <a:endParaRPr lang="en-US" altLang="zh-TW" sz="24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臨時請假</a:t>
            </a:r>
            <a:endParaRPr lang="en-US" altLang="zh-CN" sz="24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2" name="等腰三角形 7"/>
          <p:cNvSpPr>
            <a:spLocks noChangeArrowheads="1"/>
          </p:cNvSpPr>
          <p:nvPr/>
        </p:nvSpPr>
        <p:spPr bwMode="auto">
          <a:xfrm rot="5400000" flipH="1">
            <a:off x="8601869" y="2623344"/>
            <a:ext cx="327025" cy="268287"/>
          </a:xfrm>
          <a:custGeom>
            <a:avLst/>
            <a:gdLst>
              <a:gd name="T0" fmla="*/ 0 w 328844"/>
              <a:gd name="T1" fmla="*/ 268287 h 268748"/>
              <a:gd name="T2" fmla="*/ 183643 w 328844"/>
              <a:gd name="T3" fmla="*/ 0 h 268748"/>
              <a:gd name="T4" fmla="*/ 327025 w 328844"/>
              <a:gd name="T5" fmla="*/ 268287 h 268748"/>
              <a:gd name="T6" fmla="*/ 0 w 328844"/>
              <a:gd name="T7" fmla="*/ 268287 h 268748"/>
              <a:gd name="T8" fmla="*/ 0 60000 65536"/>
              <a:gd name="T9" fmla="*/ 0 60000 65536"/>
              <a:gd name="T10" fmla="*/ 0 60000 65536"/>
              <a:gd name="T11" fmla="*/ 0 60000 65536"/>
              <a:gd name="T12" fmla="*/ 0 w 328844"/>
              <a:gd name="T13" fmla="*/ 0 h 268748"/>
              <a:gd name="T14" fmla="*/ 328844 w 328844"/>
              <a:gd name="T15" fmla="*/ 268748 h 268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844" h="268748">
                <a:moveTo>
                  <a:pt x="0" y="268748"/>
                </a:moveTo>
                <a:lnTo>
                  <a:pt x="184664" y="0"/>
                </a:lnTo>
                <a:lnTo>
                  <a:pt x="328844" y="268748"/>
                </a:lnTo>
                <a:lnTo>
                  <a:pt x="0" y="268748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303" name="图片 3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>
            <a:off x="8634413" y="1816100"/>
            <a:ext cx="10318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304" name="直角三角形 16"/>
          <p:cNvSpPr>
            <a:spLocks noChangeArrowheads="1"/>
          </p:cNvSpPr>
          <p:nvPr/>
        </p:nvSpPr>
        <p:spPr bwMode="auto">
          <a:xfrm flipH="1">
            <a:off x="8397875" y="2736850"/>
            <a:ext cx="503238" cy="323850"/>
          </a:xfrm>
          <a:prstGeom prst="rtTriangle">
            <a:avLst/>
          </a:prstGeom>
          <a:solidFill>
            <a:srgbClr val="8CB9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5" name="平行四边形 15"/>
          <p:cNvSpPr>
            <a:spLocks noChangeArrowheads="1"/>
          </p:cNvSpPr>
          <p:nvPr/>
        </p:nvSpPr>
        <p:spPr bwMode="auto">
          <a:xfrm>
            <a:off x="8397875" y="3060700"/>
            <a:ext cx="1727200" cy="1165225"/>
          </a:xfrm>
          <a:custGeom>
            <a:avLst/>
            <a:gdLst>
              <a:gd name="T0" fmla="*/ 0 w 1872208"/>
              <a:gd name="T1" fmla="*/ 0 h 2088232"/>
              <a:gd name="T2" fmla="*/ 1872208 w 1872208"/>
              <a:gd name="T3" fmla="*/ 0 h 2088232"/>
              <a:gd name="T4" fmla="*/ 1350150 w 1872208"/>
              <a:gd name="T5" fmla="*/ 2088232 h 2088232"/>
              <a:gd name="T6" fmla="*/ 0 w 1872208"/>
              <a:gd name="T7" fmla="*/ 2088232 h 2088232"/>
              <a:gd name="T8" fmla="*/ 0 w 1872208"/>
              <a:gd name="T9" fmla="*/ 0 h 2088232"/>
              <a:gd name="T10" fmla="*/ 0 w 1872208"/>
              <a:gd name="T11" fmla="*/ 0 h 2088232"/>
              <a:gd name="T12" fmla="*/ 1872208 w 1872208"/>
              <a:gd name="T13" fmla="*/ 2088232 h 2088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72208" h="2088232">
                <a:moveTo>
                  <a:pt x="0" y="0"/>
                </a:moveTo>
                <a:lnTo>
                  <a:pt x="1872208" y="0"/>
                </a:lnTo>
                <a:lnTo>
                  <a:pt x="1350150" y="2088232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324000" bIns="0" anchor="ctr"/>
          <a:lstStyle/>
          <a:p>
            <a:endParaRPr lang="zh-CN" altLang="en-US"/>
          </a:p>
        </p:txBody>
      </p:sp>
      <p:sp>
        <p:nvSpPr>
          <p:cNvPr id="12306" name="矩形 18"/>
          <p:cNvSpPr>
            <a:spLocks noChangeArrowheads="1"/>
          </p:cNvSpPr>
          <p:nvPr/>
        </p:nvSpPr>
        <p:spPr bwMode="auto">
          <a:xfrm>
            <a:off x="8712200" y="4446588"/>
            <a:ext cx="310991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名單造冊請填表單</a:t>
            </a:r>
            <a:endParaRPr lang="en-US" altLang="zh-TW" sz="24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FF71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https://forms.gle/XU34kTEJ5FJyfqQF6</a:t>
            </a:r>
            <a:endParaRPr lang="en-US" altLang="zh-CN" sz="2000" b="1" dirty="0">
              <a:solidFill>
                <a:srgbClr val="FF718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7" name="TextBox 4"/>
          <p:cNvSpPr>
            <a:spLocks noChangeArrowheads="1"/>
          </p:cNvSpPr>
          <p:nvPr/>
        </p:nvSpPr>
        <p:spPr bwMode="auto">
          <a:xfrm>
            <a:off x="1657420" y="3443310"/>
            <a:ext cx="1479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清點人數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8" name="TextBox 4"/>
          <p:cNvSpPr>
            <a:spLocks noChangeArrowheads="1"/>
          </p:cNvSpPr>
          <p:nvPr/>
        </p:nvSpPr>
        <p:spPr bwMode="auto">
          <a:xfrm>
            <a:off x="4968875" y="3289508"/>
            <a:ext cx="1481138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有無請假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12309" name="TextBox 4"/>
          <p:cNvSpPr>
            <a:spLocks noChangeArrowheads="1"/>
          </p:cNvSpPr>
          <p:nvPr/>
        </p:nvSpPr>
        <p:spPr bwMode="auto">
          <a:xfrm>
            <a:off x="8354506" y="3301380"/>
            <a:ext cx="1479550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名單造冊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grpSp>
        <p:nvGrpSpPr>
          <p:cNvPr id="12310" name="组合 22"/>
          <p:cNvGrpSpPr>
            <a:grpSpLocks/>
          </p:cNvGrpSpPr>
          <p:nvPr/>
        </p:nvGrpSpPr>
        <p:grpSpPr bwMode="auto">
          <a:xfrm>
            <a:off x="1550988" y="1157288"/>
            <a:ext cx="658812" cy="658812"/>
            <a:chOff x="0" y="0"/>
            <a:chExt cx="658761" cy="658761"/>
          </a:xfrm>
        </p:grpSpPr>
        <p:sp>
          <p:nvSpPr>
            <p:cNvPr id="12317" name="椭圆 23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A3C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8" name="矩形 24"/>
            <p:cNvSpPr>
              <a:spLocks noChangeArrowheads="1"/>
            </p:cNvSpPr>
            <p:nvPr/>
          </p:nvSpPr>
          <p:spPr bwMode="auto">
            <a:xfrm>
              <a:off x="48768" y="61794"/>
              <a:ext cx="5613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组合 25"/>
          <p:cNvGrpSpPr>
            <a:grpSpLocks/>
          </p:cNvGrpSpPr>
          <p:nvPr/>
        </p:nvGrpSpPr>
        <p:grpSpPr bwMode="auto">
          <a:xfrm>
            <a:off x="4891088" y="1157288"/>
            <a:ext cx="658812" cy="658812"/>
            <a:chOff x="0" y="0"/>
            <a:chExt cx="658761" cy="658761"/>
          </a:xfrm>
        </p:grpSpPr>
        <p:sp>
          <p:nvSpPr>
            <p:cNvPr id="12315" name="椭圆 26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FFB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6" name="矩形 27"/>
            <p:cNvSpPr>
              <a:spLocks noChangeArrowheads="1"/>
            </p:cNvSpPr>
            <p:nvPr/>
          </p:nvSpPr>
          <p:spPr bwMode="auto">
            <a:xfrm>
              <a:off x="24384" y="61794"/>
              <a:ext cx="6110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2" name="组合 28"/>
          <p:cNvGrpSpPr>
            <a:grpSpLocks/>
          </p:cNvGrpSpPr>
          <p:nvPr/>
        </p:nvGrpSpPr>
        <p:grpSpPr bwMode="auto">
          <a:xfrm>
            <a:off x="8342313" y="1141413"/>
            <a:ext cx="658812" cy="658812"/>
            <a:chOff x="0" y="0"/>
            <a:chExt cx="658761" cy="658761"/>
          </a:xfrm>
        </p:grpSpPr>
        <p:sp>
          <p:nvSpPr>
            <p:cNvPr id="12313" name="椭圆 29"/>
            <p:cNvSpPr>
              <a:spLocks noChangeArrowheads="1"/>
            </p:cNvSpPr>
            <p:nvPr/>
          </p:nvSpPr>
          <p:spPr bwMode="auto">
            <a:xfrm>
              <a:off x="0" y="0"/>
              <a:ext cx="658761" cy="658761"/>
            </a:xfrm>
            <a:prstGeom prst="ellipse">
              <a:avLst/>
            </a:prstGeom>
            <a:solidFill>
              <a:srgbClr val="A3C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5D5D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4" name="矩形 30"/>
            <p:cNvSpPr>
              <a:spLocks noChangeArrowheads="1"/>
            </p:cNvSpPr>
            <p:nvPr/>
          </p:nvSpPr>
          <p:spPr bwMode="auto">
            <a:xfrm>
              <a:off x="12192" y="40479"/>
              <a:ext cx="6222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32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1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掌握名單</a:t>
            </a:r>
            <a:endParaRPr lang="zh-CN" altLang="en-US" sz="4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981E66-F770-4FC6-AAD7-8C9E2754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578" y="2683067"/>
            <a:ext cx="1546816" cy="1546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66"/>
          <p:cNvSpPr>
            <a:spLocks noChangeArrowheads="1"/>
          </p:cNvSpPr>
          <p:nvPr/>
        </p:nvSpPr>
        <p:spPr bwMode="auto">
          <a:xfrm>
            <a:off x="1908727" y="696301"/>
            <a:ext cx="956765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學校相關規定將依疫情而隨時調整。</a:t>
            </a:r>
            <a:endParaRPr lang="en-US" altLang="zh-TW" sz="40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請確認接送老師無疑似管教失當、性平事件等。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62A0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若有車輛接送請注意時間及上車安全，勿提早在公園路兩側等候。</a:t>
            </a:r>
            <a:endParaRPr lang="en-US" altLang="zh-TW" sz="4000" b="1" dirty="0">
              <a:solidFill>
                <a:srgbClr val="62A0C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anose="02010600030101010101" pitchFamily="2" charset="-122"/>
              </a:rPr>
              <a:t>上學時後門不開，放學時會開後門，只出不進，接送老師請從前門憑證進入，可從後門離開。</a:t>
            </a:r>
            <a:endParaRPr lang="zh-CN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7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其他注意事項</a:t>
            </a:r>
            <a:endParaRPr lang="zh-CN" altLang="en-US" sz="2800" dirty="0"/>
          </a:p>
        </p:txBody>
      </p:sp>
      <p:pic>
        <p:nvPicPr>
          <p:cNvPr id="8" name="Picture 10" descr="重要提醒！2019年度儀隴居民醫保繳費開始，錯過損失大！ - 雪花新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77447"/>
            <a:ext cx="2200933" cy="22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214313" y="260350"/>
            <a:ext cx="11758612" cy="633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圆角矩形 6"/>
          <p:cNvSpPr>
            <a:spLocks noChangeArrowheads="1"/>
          </p:cNvSpPr>
          <p:nvPr/>
        </p:nvSpPr>
        <p:spPr bwMode="auto">
          <a:xfrm>
            <a:off x="1681163" y="1155700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圆角矩形 25"/>
          <p:cNvSpPr>
            <a:spLocks noChangeArrowheads="1"/>
          </p:cNvSpPr>
          <p:nvPr/>
        </p:nvSpPr>
        <p:spPr bwMode="auto">
          <a:xfrm>
            <a:off x="1681163" y="2746375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62A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圆角矩形 26"/>
          <p:cNvSpPr>
            <a:spLocks noChangeArrowheads="1"/>
          </p:cNvSpPr>
          <p:nvPr/>
        </p:nvSpPr>
        <p:spPr bwMode="auto">
          <a:xfrm>
            <a:off x="1681163" y="4337050"/>
            <a:ext cx="8724900" cy="1365250"/>
          </a:xfrm>
          <a:prstGeom prst="roundRect">
            <a:avLst>
              <a:gd name="adj" fmla="val 16667"/>
            </a:avLst>
          </a:prstGeom>
          <a:solidFill>
            <a:srgbClr val="FF718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矩形 27"/>
          <p:cNvSpPr>
            <a:spLocks noChangeArrowheads="1"/>
          </p:cNvSpPr>
          <p:nvPr/>
        </p:nvSpPr>
        <p:spPr bwMode="auto">
          <a:xfrm>
            <a:off x="3181350" y="2746375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28"/>
          <p:cNvSpPr>
            <a:spLocks noChangeArrowheads="1"/>
          </p:cNvSpPr>
          <p:nvPr/>
        </p:nvSpPr>
        <p:spPr bwMode="auto">
          <a:xfrm>
            <a:off x="3181350" y="1163638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29"/>
          <p:cNvSpPr>
            <a:spLocks noChangeArrowheads="1"/>
          </p:cNvSpPr>
          <p:nvPr/>
        </p:nvSpPr>
        <p:spPr bwMode="auto">
          <a:xfrm>
            <a:off x="3181350" y="4329113"/>
            <a:ext cx="6937375" cy="13652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TextBox 4"/>
          <p:cNvSpPr>
            <a:spLocks noChangeArrowheads="1"/>
          </p:cNvSpPr>
          <p:nvPr/>
        </p:nvSpPr>
        <p:spPr bwMode="auto">
          <a:xfrm>
            <a:off x="3181349" y="1246098"/>
            <a:ext cx="6937375" cy="113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相關問題可洽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23110395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分機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821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、生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教組陳老師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或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mail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：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amyu10401027@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esut.tp.edu.tw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1280" name="TextBox 4"/>
          <p:cNvSpPr>
            <a:spLocks noChangeArrowheads="1"/>
          </p:cNvSpPr>
          <p:nvPr/>
        </p:nvSpPr>
        <p:spPr bwMode="auto">
          <a:xfrm>
            <a:off x="3181347" y="3142285"/>
            <a:ext cx="6937375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相關資訊公告學校網站及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mail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通知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1282" name="TextBox 4"/>
          <p:cNvSpPr>
            <a:spLocks noChangeArrowheads="1"/>
          </p:cNvSpPr>
          <p:nvPr/>
        </p:nvSpPr>
        <p:spPr bwMode="auto">
          <a:xfrm>
            <a:off x="3181347" y="4675178"/>
            <a:ext cx="6937375" cy="5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ranklin Gothic Book" pitchFamily="34" charset="0"/>
              </a:rPr>
              <a:t>每個學期開學前都會召開安親班會議，請派員參加</a:t>
            </a:r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Franklin Gothic Book" pitchFamily="34" charset="0"/>
            </a:endParaRPr>
          </a:p>
        </p:txBody>
      </p:sp>
      <p:sp>
        <p:nvSpPr>
          <p:cNvPr id="19" name="MH_Others_2"/>
          <p:cNvSpPr>
            <a:spLocks noChangeArrowheads="1"/>
          </p:cNvSpPr>
          <p:nvPr/>
        </p:nvSpPr>
        <p:spPr bwMode="auto">
          <a:xfrm rot="18781807">
            <a:off x="-561181" y="750093"/>
            <a:ext cx="3151188" cy="822325"/>
          </a:xfrm>
          <a:custGeom>
            <a:avLst/>
            <a:gdLst>
              <a:gd name="T0" fmla="*/ 3151188 w 2825679"/>
              <a:gd name="T1" fmla="*/ 776211 h 586015"/>
              <a:gd name="T2" fmla="*/ 0 w 2825679"/>
              <a:gd name="T3" fmla="*/ 822325 h 586015"/>
              <a:gd name="T4" fmla="*/ 669738 w 2825679"/>
              <a:gd name="T5" fmla="*/ 748 h 586015"/>
              <a:gd name="T6" fmla="*/ 2469146 w 2825679"/>
              <a:gd name="T7" fmla="*/ 0 h 586015"/>
              <a:gd name="T8" fmla="*/ 3151188 w 2825679"/>
              <a:gd name="T9" fmla="*/ 776211 h 586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5679"/>
              <a:gd name="T16" fmla="*/ 0 h 586015"/>
              <a:gd name="T17" fmla="*/ 2825679 w 2825679"/>
              <a:gd name="T18" fmla="*/ 586015 h 5860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5679" h="586015">
                <a:moveTo>
                  <a:pt x="2825679" y="553153"/>
                </a:moveTo>
                <a:lnTo>
                  <a:pt x="0" y="586015"/>
                </a:lnTo>
                <a:lnTo>
                  <a:pt x="600556" y="533"/>
                </a:lnTo>
                <a:lnTo>
                  <a:pt x="2214090" y="0"/>
                </a:lnTo>
                <a:cubicBezTo>
                  <a:pt x="2404227" y="195032"/>
                  <a:pt x="2635542" y="358121"/>
                  <a:pt x="2825679" y="553153"/>
                </a:cubicBezTo>
                <a:close/>
              </a:path>
            </a:pathLst>
          </a:custGeom>
          <a:solidFill>
            <a:srgbClr val="A3C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感謝配合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3118" y="5694363"/>
            <a:ext cx="11469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kern="100" dirty="0">
                <a:solidFill>
                  <a:srgbClr val="FF8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附小孩子的成長，感謝有您一同參與，一起努力！</a:t>
            </a:r>
            <a:endParaRPr lang="zh-CN" altLang="en-US" sz="4000" b="1" kern="100" dirty="0">
              <a:solidFill>
                <a:srgbClr val="FF89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r="13551"/>
          <a:stretch/>
        </p:blipFill>
        <p:spPr>
          <a:xfrm>
            <a:off x="10976094" y="260350"/>
            <a:ext cx="972730" cy="908348"/>
          </a:xfrm>
          <a:prstGeom prst="ellipse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96889" l="10000" r="90000">
                        <a14:foregroundMark x1="14800" y1="30444" x2="17333" y2="33111"/>
                        <a14:foregroundMark x1="16800" y1="28444" x2="18533" y2="34000"/>
                        <a14:foregroundMark x1="18000" y1="38222" x2="18267" y2="40000"/>
                        <a14:foregroundMark x1="36800" y1="14444" x2="37867" y2="18444"/>
                        <a14:foregroundMark x1="38400" y1="23111" x2="38533" y2="24889"/>
                        <a14:backgroundMark x1="61200" y1="24000" x2="61200" y2="24444"/>
                        <a14:backgroundMark x1="72400" y1="30222" x2="72000" y2="30444"/>
                        <a14:backgroundMark x1="82267" y1="45778" x2="82000" y2="47556"/>
                        <a14:backgroundMark x1="78933" y1="40222" x2="79467" y2="40222"/>
                        <a14:backgroundMark x1="19200" y1="57556" x2="19467" y2="58444"/>
                        <a14:backgroundMark x1="21867" y1="63778" x2="22000" y2="64667"/>
                        <a14:backgroundMark x1="27467" y1="31778" x2="28267" y2="32222"/>
                        <a14:backgroundMark x1="27733" y1="34000" x2="27733" y2="34000"/>
                        <a14:backgroundMark x1="40400" y1="24000" x2="40667" y2="24667"/>
                        <a14:backgroundMark x1="48933" y1="23333" x2="48800" y2="2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485" y="4545489"/>
            <a:ext cx="1655763" cy="9934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48" b="92513" l="10000" r="90741"/>
                    </a14:imgEffect>
                  </a14:imgLayer>
                </a14:imgProps>
              </a:ext>
            </a:extLst>
          </a:blip>
          <a:srcRect l="14282" r="8126"/>
          <a:stretch/>
        </p:blipFill>
        <p:spPr>
          <a:xfrm flipH="1">
            <a:off x="1697615" y="2770186"/>
            <a:ext cx="1511729" cy="1349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5" b="89686" l="9735" r="92035">
                        <a14:foregroundMark x1="20796" y1="18386" x2="26106" y2="22422"/>
                        <a14:foregroundMark x1="15929" y1="21076" x2="17257" y2="21076"/>
                        <a14:foregroundMark x1="29646" y1="28700" x2="29646" y2="31839"/>
                        <a14:foregroundMark x1="15044" y1="25112" x2="19469" y2="20179"/>
                        <a14:foregroundMark x1="26991" y1="18834" x2="26549" y2="21973"/>
                        <a14:foregroundMark x1="25664" y1="23767" x2="30973" y2="26457"/>
                        <a14:foregroundMark x1="21681" y1="30942" x2="23009" y2="33632"/>
                        <a14:foregroundMark x1="33628" y1="26906" x2="34956" y2="33632"/>
                        <a14:foregroundMark x1="65044" y1="16592" x2="65044" y2="20179"/>
                        <a14:foregroundMark x1="19027" y1="67265" x2="24779" y2="78475"/>
                        <a14:foregroundMark x1="26549" y1="67713" x2="32301" y2="66816"/>
                        <a14:foregroundMark x1="20796" y1="85202" x2="28761" y2="83408"/>
                        <a14:foregroundMark x1="68142" y1="66816" x2="73894" y2="66816"/>
                        <a14:foregroundMark x1="76991" y1="75336" x2="81858" y2="75785"/>
                        <a14:foregroundMark x1="85841" y1="74439" x2="85841" y2="753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695" y="1184416"/>
            <a:ext cx="1341498" cy="13236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Pages>0</Pages>
  <Words>389</Words>
  <Characters>0</Characters>
  <Application>Microsoft Office PowerPoint</Application>
  <DocSecurity>0</DocSecurity>
  <PresentationFormat>寬螢幕</PresentationFormat>
  <Lines>0</Lines>
  <Paragraphs>63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华文新魏</vt:lpstr>
      <vt:lpstr>微軟正黑體</vt:lpstr>
      <vt:lpstr>標楷體</vt:lpstr>
      <vt:lpstr>Arial</vt:lpstr>
      <vt:lpstr>Calibri</vt:lpstr>
      <vt:lpstr>Calibri Light</vt:lpstr>
      <vt:lpstr>Franklin Gothic Book</vt:lpstr>
      <vt:lpstr>Impact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1528</cp:revision>
  <dcterms:created xsi:type="dcterms:W3CDTF">2014-11-18T07:27:00Z</dcterms:created>
  <dcterms:modified xsi:type="dcterms:W3CDTF">2024-08-22T03:39:59Z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